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1" r:id="rId2"/>
    <p:sldId id="272" r:id="rId3"/>
    <p:sldId id="273" r:id="rId4"/>
    <p:sldId id="274" r:id="rId5"/>
    <p:sldId id="277" r:id="rId6"/>
    <p:sldId id="278" r:id="rId7"/>
    <p:sldId id="279" r:id="rId8"/>
    <p:sldId id="281" r:id="rId9"/>
    <p:sldId id="280" r:id="rId10"/>
    <p:sldId id="282" r:id="rId11"/>
    <p:sldId id="276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4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3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8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5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9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DBC8-F72D-4999-AC35-456D33D505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1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4.jpeg"/><Relationship Id="rId11" Type="http://schemas.openxmlformats.org/officeDocument/2006/relationships/image" Target="../media/image19.gif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gif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14"/>
          <p:cNvSpPr txBox="1">
            <a:spLocks noChangeArrowheads="1"/>
          </p:cNvSpPr>
          <p:nvPr/>
        </p:nvSpPr>
        <p:spPr bwMode="auto">
          <a:xfrm>
            <a:off x="1752600" y="228600"/>
            <a:ext cx="5334000" cy="646331"/>
          </a:xfrm>
          <a:prstGeom prst="rect">
            <a:avLst/>
          </a:prstGeom>
          <a:solidFill>
            <a:srgbClr val="FFCC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Vladimir Script" pitchFamily="66" charset="0"/>
              </a:rPr>
              <a:t>   </a:t>
            </a:r>
            <a:r>
              <a:rPr lang="en-US" sz="3200" b="1" i="1" dirty="0" smtClean="0">
                <a:solidFill>
                  <a:schemeClr val="tx2"/>
                </a:solidFill>
                <a:cs typeface="Times New Roman" pitchFamily="18" charset="0"/>
              </a:rPr>
              <a:t>Ngoc Hoi</a:t>
            </a:r>
            <a:r>
              <a:rPr lang="en-US" sz="3200" b="1" i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tx2"/>
                </a:solidFill>
                <a:cs typeface="Times New Roman" pitchFamily="18" charset="0"/>
              </a:rPr>
              <a:t>Secondary School</a:t>
            </a:r>
          </a:p>
        </p:txBody>
      </p:sp>
      <p:pic>
        <p:nvPicPr>
          <p:cNvPr id="2052" name="Picture 4" descr="BlueBirds-bab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64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9" descr="3d bir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066800"/>
            <a:ext cx="9906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MOUSE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04800"/>
            <a:ext cx="22479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CC3300"/>
                </a:solidFill>
              </a:rPr>
              <a:t>WELCOME TO OUR CLASS TODAY</a:t>
            </a:r>
            <a:endParaRPr lang="vi-VN" sz="4000" b="1">
              <a:solidFill>
                <a:srgbClr val="CC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57400" y="4343400"/>
            <a:ext cx="4876800" cy="701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Subject: </a:t>
            </a:r>
            <a:r>
              <a:rPr lang="en-US" sz="4000" b="1">
                <a:solidFill>
                  <a:schemeClr val="tx2"/>
                </a:solidFill>
                <a:latin typeface="Arial" charset="0"/>
              </a:rPr>
              <a:t>English </a:t>
            </a:r>
            <a:r>
              <a:rPr lang="en-US" sz="4000" b="1" smtClean="0">
                <a:solidFill>
                  <a:schemeClr val="tx2"/>
                </a:solidFill>
                <a:latin typeface="Arial" charset="0"/>
              </a:rPr>
              <a:t>8</a:t>
            </a:r>
            <a:endParaRPr lang="vi-VN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22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73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400" b="1" i="1" u="sng" smtClean="0">
                <a:solidFill>
                  <a:srgbClr val="C00000"/>
                </a:solidFill>
              </a:rPr>
              <a:t> </a:t>
            </a:r>
            <a:r>
              <a:rPr lang="nl-NL" sz="2400" b="1" i="1" u="sng">
                <a:solidFill>
                  <a:srgbClr val="C00000"/>
                </a:solidFill>
              </a:rPr>
              <a:t>Pair work (Part 4 p11</a:t>
            </a:r>
            <a:r>
              <a:rPr lang="nl-NL" sz="2400" b="1" i="1" u="sng" smtClean="0">
                <a:solidFill>
                  <a:srgbClr val="C00000"/>
                </a:solidFill>
              </a:rPr>
              <a:t>). </a:t>
            </a:r>
            <a:endParaRPr lang="en-US" sz="24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6858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Ss work with their partner and put the activities in 3 in order from the most interesting to the most boring. Then compare their ideas with other pairs.</a:t>
            </a:r>
          </a:p>
        </p:txBody>
      </p:sp>
    </p:spTree>
    <p:extLst>
      <p:ext uri="{BB962C8B-B14F-4D97-AF65-F5344CB8AC3E}">
        <p14:creationId xmlns:p14="http://schemas.microsoft.com/office/powerpoint/2010/main" val="13964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I. New words: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8229600" cy="12192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                                               </a:t>
            </a:r>
            <a:r>
              <a:rPr lang="en-US" sz="3700" i="1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Friday</a:t>
            </a:r>
            <a:r>
              <a:rPr lang="en-US" sz="3700" i="1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</a:t>
            </a:r>
            <a:r>
              <a:rPr lang="en-US" sz="3700" i="1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August 25</a:t>
            </a:r>
            <a:r>
              <a:rPr lang="en-US" sz="3700" i="1" baseline="3000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th</a:t>
            </a:r>
            <a:r>
              <a:rPr lang="en-US" sz="3700" i="1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2017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</a:br>
            <a:r>
              <a:rPr lang="en-US" sz="3700" i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Unit </a:t>
            </a:r>
            <a:r>
              <a:rPr lang="en-US" sz="3700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1: Leisure activities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700" i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Period </a:t>
            </a:r>
            <a:r>
              <a:rPr lang="en-US" sz="3700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3700" i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Lesson </a:t>
            </a:r>
            <a:r>
              <a:rPr lang="en-US" sz="3700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3: A closer look 2 (P</a:t>
            </a:r>
            <a:r>
              <a:rPr lang="en-US" sz="3700" i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9</a:t>
            </a:r>
            <a:r>
              <a:rPr lang="en-US" sz="3700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, 10)</a:t>
            </a:r>
            <a: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</a:b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29718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II. Reading: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5052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IIi. Homework: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0" y="4038600"/>
            <a:ext cx="8077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smtClean="0">
                <a:solidFill>
                  <a:srgbClr val="C00000"/>
                </a:solidFill>
              </a:rPr>
              <a:t>- </a:t>
            </a:r>
            <a:r>
              <a:rPr lang="nl-NL" sz="2400">
                <a:solidFill>
                  <a:srgbClr val="C00000"/>
                </a:solidFill>
              </a:rPr>
              <a:t>Do the exercises in the workbook: Ex C 1, 2 p. 6</a:t>
            </a:r>
            <a:endParaRPr lang="en-US" sz="2400">
              <a:solidFill>
                <a:srgbClr val="C00000"/>
              </a:solidFill>
            </a:endParaRPr>
          </a:p>
          <a:p>
            <a:r>
              <a:rPr lang="nl-NL" sz="2400" smtClean="0">
                <a:solidFill>
                  <a:srgbClr val="C00000"/>
                </a:solidFill>
              </a:rPr>
              <a:t>   </a:t>
            </a:r>
            <a:r>
              <a:rPr lang="nl-NL" sz="2400">
                <a:solidFill>
                  <a:srgbClr val="C00000"/>
                </a:solidFill>
              </a:rPr>
              <a:t>- Prepare the new lesson: Unit 1: Lesson 5: Skills 1.</a:t>
            </a:r>
            <a:endParaRPr lang="en-US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1676400"/>
            <a:ext cx="87351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be addicted to /əˈdɪktɪd/ (adj) : nghiện (thích) cái gì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be hooked on  /hʊkt/ (adj) : yêu thích cái gì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netlingo /netˈlɪŋɡəʊ/ (n) : ngôn ngữ dùng để g/ tiếp trên mạng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  window shopping /ˈwɪndəʊ ˈʃɒpɪŋ/ (n): đi chơi ngắm đồ bày ở cửa hàng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457200" y="762000"/>
            <a:ext cx="8229600" cy="585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8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opy of KHUNG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347913" y="2209800"/>
            <a:ext cx="3398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07524" name="Picture 4" descr="button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438" y="2133600"/>
            <a:ext cx="4354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button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0600" y="3035300"/>
            <a:ext cx="42481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button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0600" y="3860800"/>
            <a:ext cx="4248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 descr="button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0750" y="4737100"/>
            <a:ext cx="2438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43200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667000" y="31242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07530" name="Picture 10" descr="tough_guy_drumming_h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05200"/>
            <a:ext cx="2254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1" descr="gypsy_woman_guitar_si_a_h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0913" y="2514600"/>
            <a:ext cx="13858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2" name="Picture 12" descr="bassist_lights_hc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3429000"/>
            <a:ext cx="15478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3" name="Picture 13" descr="Bemu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648200"/>
            <a:ext cx="2057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4" name="Picture 14" descr="Bemu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4648200"/>
            <a:ext cx="2057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Picture 15" descr="Orange_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44196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6" name="Picture 16" descr="A5-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4191000"/>
            <a:ext cx="24272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THANK YOU FOR ATTENTION!</a:t>
            </a: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 rot="5400000">
            <a:off x="-685800" y="3505200"/>
            <a:ext cx="3352800" cy="1219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42003" name="WordArt 19"/>
          <p:cNvSpPr>
            <a:spLocks noChangeArrowheads="1" noChangeShapeType="1" noTextEdit="1"/>
          </p:cNvSpPr>
          <p:nvPr/>
        </p:nvSpPr>
        <p:spPr bwMode="auto">
          <a:xfrm rot="5400000">
            <a:off x="6443662" y="3090863"/>
            <a:ext cx="3457575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  <p:pic>
        <p:nvPicPr>
          <p:cNvPr id="35842" name="Picture 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oveStory01.wav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audio>
          </p:childTnLst>
        </p:cTn>
      </p:par>
    </p:tnLst>
    <p:bldLst>
      <p:bldP spid="42001" grpId="0" animBg="1"/>
      <p:bldP spid="42002" grpId="0" animBg="1"/>
      <p:bldP spid="420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219200" y="228600"/>
            <a:ext cx="5943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* WARM UP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914400"/>
            <a:ext cx="1828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chatting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1676400"/>
            <a:ext cx="8278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How many people in your family?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What does your father usually do in his free time?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What about your mother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52400" y="152400"/>
            <a:ext cx="8839200" cy="6553200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053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77921" y="5282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4347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949322" y="56633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357477" y="5891922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7720723" y="58919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101722" y="581572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3400" y="304800"/>
            <a:ext cx="769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Friday, August 25</a:t>
            </a:r>
            <a:r>
              <a:rPr lang="en-US" sz="4400" b="1" baseline="3000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</a:t>
            </a:r>
            <a:r>
              <a:rPr lang="en-US" sz="4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, 2017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4572000" cy="6858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ONE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20574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LEISURE ACTIVITIES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WordArt 8"/>
          <p:cNvSpPr>
            <a:spLocks noChangeArrowheads="1" noChangeShapeType="1" noTextEdit="1"/>
          </p:cNvSpPr>
          <p:nvPr/>
        </p:nvSpPr>
        <p:spPr bwMode="auto">
          <a:xfrm>
            <a:off x="2286000" y="3056930"/>
            <a:ext cx="4800600" cy="448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Period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 Black"/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" y="368814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Lesson </a:t>
            </a:r>
            <a:r>
              <a:rPr lang="en-US"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sz="4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–</a:t>
            </a:r>
            <a:r>
              <a:rPr lang="en-US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communication (11)</a:t>
            </a:r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I. New words: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8229600" cy="121920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                                               </a:t>
            </a:r>
            <a:r>
              <a:rPr lang="en-US" sz="3700" i="1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Friday</a:t>
            </a:r>
            <a:r>
              <a:rPr lang="en-US" sz="3700" i="1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</a:t>
            </a:r>
            <a:r>
              <a:rPr lang="en-US" sz="3700" i="1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August 25</a:t>
            </a:r>
            <a:r>
              <a:rPr lang="en-US" sz="3700" i="1" baseline="30000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th</a:t>
            </a:r>
            <a:r>
              <a:rPr lang="en-US" sz="3700" i="1" smtClean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>, 2017</a:t>
            </a:r>
            <a: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002060"/>
                </a:solidFill>
                <a:latin typeface=".VnAristote" pitchFamily="34" charset="0"/>
                <a:ea typeface="+mj-ea"/>
                <a:cs typeface="+mj-cs"/>
              </a:rPr>
            </a:br>
            <a:r>
              <a:rPr lang="en-US" sz="3700" i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Unit </a:t>
            </a:r>
            <a:r>
              <a:rPr lang="en-US" sz="3700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1: Leisure activities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700" i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Period 5</a:t>
            </a:r>
            <a:r>
              <a:rPr lang="en-US" sz="3700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3700" i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Lesson 4</a:t>
            </a:r>
            <a:r>
              <a:rPr lang="en-US" sz="3700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 Communication (P</a:t>
            </a:r>
            <a:r>
              <a:rPr lang="en-US" sz="3700" i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700" i="1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11)</a:t>
            </a:r>
            <a: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</a:b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857613"/>
            <a:ext cx="8915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1.  be addicted to /əˈdɪktɪd/ (adj) : nghiện (thích) cái gì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 be hooked on  /hʊkt/ (adj) : yêu thích cái gì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3. netlingo/net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ˈlɪŋɡəʊ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/(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):ngôn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ngữ dùng để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g/tiếp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mạng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 window shopping /ˈwɪndəʊ ˈʃɒpɪŋ/ (n): đi chơi ngắm đồ bày ở cửa hàng</a:t>
            </a:r>
          </a:p>
          <a:p>
            <a:pPr>
              <a:lnSpc>
                <a:spcPct val="150000"/>
              </a:lnSpc>
            </a:pP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1430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I. New words: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76200"/>
            <a:ext cx="8229600" cy="12192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Unit 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1: Leisure activities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Period 5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– Lesson 4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: Communication (P</a:t>
            </a:r>
            <a:r>
              <a:rPr lang="en-US" sz="3700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7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11)</a:t>
            </a:r>
            <a: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  <a:t/>
            </a:r>
            <a:br>
              <a:rPr lang="en-US" sz="2400" i="1" dirty="0">
                <a:solidFill>
                  <a:srgbClr val="C00000"/>
                </a:solidFill>
                <a:latin typeface=".VnAristote" pitchFamily="34" charset="0"/>
                <a:ea typeface="+mj-ea"/>
                <a:cs typeface="+mj-cs"/>
              </a:rPr>
            </a:br>
            <a:endParaRPr lang="en-US" sz="2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676400"/>
            <a:ext cx="4267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Reading:</a:t>
            </a:r>
            <a:endParaRPr lang="en-US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8277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/>
              <a:t>This week 4Teen has opened a forum for friends around the world to share how they spend their free time.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39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0" name="Picture 2" descr="D: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81200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18871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love hanging out w/ my best friend Helen in my spare time, like going ‘window shopping’. J4F! We also work as volunteers for an animal protection organisation. 2moro we r going to a farm.</a:t>
            </a:r>
            <a:b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en-US" sz="20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Tue 3.20 pm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" y="1342310"/>
            <a:ext cx="1733550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1267361"/>
            <a:ext cx="6994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may sound weird, but I adore cloud watching. Find an open space, lie on ur back, n’ look at the clouds. Use ur imagination. EZ! DYLI too?</a:t>
            </a:r>
            <a:b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 8.04 pm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9" y="2604372"/>
            <a:ext cx="1671271" cy="120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2551837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This year my city is the European Capital of Culture, so lots goin’ on. At weekends my bro n’ I go 2 our city community centre where we dance, paint, and do drama. I’m hooked on drama! &lt;3 it! </a:t>
            </a:r>
            <a:br>
              <a:rPr lang="en-US" sz="2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US" sz="20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 6.26 pm</a:t>
            </a:r>
            <a:endParaRPr lang="en-US" sz="20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P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" y="3786554"/>
            <a:ext cx="1700579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1" y="3780472"/>
            <a:ext cx="69942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like doing sports – I’m in my school’s football team. But what I mostly do in my free time is help my aunt. She has cooking classes 4 small groups of tourists. It’s WF 4 me! </a:t>
            </a:r>
            <a:br>
              <a:rPr lang="en-US" sz="2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2000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Fri 7.19 pm</a:t>
            </a:r>
            <a:endParaRPr lang="en-US" sz="20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P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" y="5201016"/>
            <a:ext cx="1581150" cy="146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3601" y="5152072"/>
            <a:ext cx="6841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I’ve been kind of addicted to the net. I just love sitting in front of my computer for hours! But now my mum has said it’s NUFF! I’ll start my judo class this weekend. It’s OK. WBU? </a:t>
            </a:r>
            <a:b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20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posted </a:t>
            </a:r>
            <a:r>
              <a:rPr lang="en-US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 8.45 pm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369690"/>
              </p:ext>
            </p:extLst>
          </p:nvPr>
        </p:nvGraphicFramePr>
        <p:xfrm>
          <a:off x="838200" y="1221233"/>
          <a:ext cx="6400800" cy="5050980"/>
        </p:xfrm>
        <a:graphic>
          <a:graphicData uri="http://schemas.openxmlformats.org/drawingml/2006/table">
            <a:tbl>
              <a:tblPr/>
              <a:tblGrid>
                <a:gridCol w="2957868"/>
                <a:gridCol w="3442932"/>
              </a:tblGrid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2moro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tomorrow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&lt;3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love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brother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DYLI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you love it?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EZ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easy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J4F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just for fun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goin’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going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n’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304103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NUFF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enough</a:t>
                      </a:r>
                    </a:p>
                  </a:txBody>
                  <a:tcPr marL="117566" marR="117566" marT="39189" marB="39189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91869"/>
            <a:ext cx="8735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Note: These 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abbreviations are informal language that is used on line and in texting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message </a:t>
            </a:r>
            <a:r>
              <a:rPr lang="nl-NL" sz="2400" b="1" i="1" u="sng">
                <a:solidFill>
                  <a:srgbClr val="FF0000"/>
                </a:solidFill>
              </a:rPr>
              <a:t>(Part </a:t>
            </a:r>
            <a:r>
              <a:rPr lang="nl-NL" sz="2400" b="1" i="1" u="sng" smtClean="0">
                <a:solidFill>
                  <a:srgbClr val="FF0000"/>
                </a:solidFill>
              </a:rPr>
              <a:t>2. </a:t>
            </a:r>
            <a:r>
              <a:rPr lang="nl-NL" sz="2400" b="1" i="1" u="sng">
                <a:solidFill>
                  <a:srgbClr val="FF0000"/>
                </a:solidFill>
              </a:rPr>
              <a:t>P11).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73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400" b="1" i="1" u="sng" smtClean="0">
                <a:solidFill>
                  <a:srgbClr val="FF0000"/>
                </a:solidFill>
              </a:rPr>
              <a:t>Table </a:t>
            </a:r>
            <a:r>
              <a:rPr lang="nl-NL" sz="2400" b="1" i="1" u="sng">
                <a:solidFill>
                  <a:srgbClr val="FF0000"/>
                </a:solidFill>
              </a:rPr>
              <a:t>- fill (Part 3. P11). 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397436"/>
              </p:ext>
            </p:extLst>
          </p:nvPr>
        </p:nvGraphicFramePr>
        <p:xfrm>
          <a:off x="76200" y="684766"/>
          <a:ext cx="8887536" cy="5383370"/>
        </p:xfrm>
        <a:graphic>
          <a:graphicData uri="http://schemas.openxmlformats.org/drawingml/2006/table">
            <a:tbl>
              <a:tblPr/>
              <a:tblGrid>
                <a:gridCol w="2962512"/>
                <a:gridCol w="2962512"/>
                <a:gridCol w="2962512"/>
              </a:tblGrid>
              <a:tr h="78565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activity is mentioned?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does he/ she think of it?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Emily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4509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7856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053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77213" y="5281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434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948613" y="56626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358188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7720013" y="58912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3" descr="FLOWR0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063">
            <a:off x="8101013" y="58150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-191987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8735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400" b="1" i="1" u="sng" smtClean="0">
                <a:solidFill>
                  <a:srgbClr val="FF0000"/>
                </a:solidFill>
              </a:rPr>
              <a:t>Table </a:t>
            </a:r>
            <a:r>
              <a:rPr lang="nl-NL" sz="2400" b="1" i="1" u="sng">
                <a:solidFill>
                  <a:srgbClr val="FF0000"/>
                </a:solidFill>
              </a:rPr>
              <a:t>- fill (Part 3. P11). 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57677"/>
              </p:ext>
            </p:extLst>
          </p:nvPr>
        </p:nvGraphicFramePr>
        <p:xfrm>
          <a:off x="76200" y="684766"/>
          <a:ext cx="8887536" cy="6015364"/>
        </p:xfrm>
        <a:graphic>
          <a:graphicData uri="http://schemas.openxmlformats.org/drawingml/2006/table">
            <a:tbl>
              <a:tblPr/>
              <a:tblGrid>
                <a:gridCol w="2962512"/>
                <a:gridCol w="2962512"/>
                <a:gridCol w="2962512"/>
              </a:tblGrid>
              <a:tr h="785656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activity is mentioned?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does he/ she think of it?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EFF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Emily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hanging out with friends (window shopping) and working as a volunteer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 loves it.</a:t>
                      </a:r>
                      <a:endParaRPr lang="en-US" sz="2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450939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cloud watching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 adores it. It’s easy.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Linn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going to community centre, painting, dancing, doing drama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She loves it.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20373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Minh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playing football and helping his aunt in running cooking classes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 likes it. It’s fun.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785656"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Manuel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playing computer games doing judo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He’s addicted to it. It’s OK.</a:t>
                      </a:r>
                    </a:p>
                  </a:txBody>
                  <a:tcPr marL="142875" marR="142875" marT="47625" marB="4762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0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755</Words>
  <Application>Microsoft Office PowerPoint</Application>
  <PresentationFormat>On-screen Show (4:3)</PresentationFormat>
  <Paragraphs>89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Teacher</cp:lastModifiedBy>
  <cp:revision>44</cp:revision>
  <dcterms:created xsi:type="dcterms:W3CDTF">2016-08-29T13:10:00Z</dcterms:created>
  <dcterms:modified xsi:type="dcterms:W3CDTF">2018-02-25T09:39:26Z</dcterms:modified>
</cp:coreProperties>
</file>